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6" r:id="rId31"/>
    <p:sldId id="327" r:id="rId32"/>
    <p:sldId id="328" r:id="rId33"/>
    <p:sldId id="329" r:id="rId34"/>
    <p:sldId id="309" r:id="rId35"/>
    <p:sldId id="284" r:id="rId36"/>
    <p:sldId id="279" r:id="rId37"/>
    <p:sldId id="307" r:id="rId38"/>
    <p:sldId id="280" r:id="rId39"/>
    <p:sldId id="281" r:id="rId40"/>
    <p:sldId id="288" r:id="rId41"/>
    <p:sldId id="287" r:id="rId42"/>
    <p:sldId id="266" r:id="rId43"/>
    <p:sldId id="273" r:id="rId44"/>
    <p:sldId id="286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823" autoAdjust="0"/>
  </p:normalViewPr>
  <p:slideViewPr>
    <p:cSldViewPr snapToGrid="0">
      <p:cViewPr varScale="1">
        <p:scale>
          <a:sx n="81" d="100"/>
          <a:sy n="81" d="100"/>
        </p:scale>
        <p:origin x="17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8-4244-9F83-DDFA3F41D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8-4244-9F83-DDFA3F41D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8-4244-9F83-DDFA3F41D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54304"/>
        <c:axId val="1627456384"/>
      </c:barChart>
      <c:catAx>
        <c:axId val="162745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6384"/>
        <c:crosses val="autoZero"/>
        <c:auto val="1"/>
        <c:lblAlgn val="ctr"/>
        <c:lblOffset val="100"/>
        <c:noMultiLvlLbl val="0"/>
      </c:catAx>
      <c:valAx>
        <c:axId val="162745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s-E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s-ES" b="0" i="0" u="none" dirty="0"/>
            <a:t>Para iniciar una presentación, vaya a la pestaña Presentación con diapositivas y seleccione Desde el principio.</a:t>
          </a:r>
          <a:endParaRPr lang="es-ES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/>
            <a:t>Durante la presentación, puede ver las notas del orador en el monitor, pero estas no son visibles para el público. </a:t>
          </a:r>
          <a:endParaRPr lang="es-ES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C63CBFBA-D620-4D1A-8BFA-9C4B92041A7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El Panel de notas es un cuadro que aparece debajo de cada diapositiva. Púlselo para agregar notas.</a:t>
          </a:r>
        </a:p>
      </dgm:t>
    </dgm:pt>
    <dgm:pt modelId="{641F8F77-4FA8-453E-97D7-7A46DE2DB152}" type="par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F8EFD8BE-C1B8-497B-80CF-1161A0AC120D}" type="sib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CE1D56AD-AC60-46E2-819C-103597262F4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Si no ve el panel de notas o está minimizado por completo, haga clic en Notas en la barra de tareas, situada en la parte inferior de la ventana de PowerPoint.</a:t>
          </a:r>
        </a:p>
      </dgm:t>
    </dgm:pt>
    <dgm:pt modelId="{288FC339-10A2-4A37-8FF5-2E3D40FBA7D8}" type="par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8B68A952-7ABF-4ED7-A814-6A30E979E2EF}" type="sib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3C7B7211-E30D-44E1-925D-FFFD7E8E46DF}" type="presOf" srcId="{C63CBFBA-D620-4D1A-8BFA-9C4B92041A7D}" destId="{D008585C-06BD-48C5-9F14-B5451B59C4F4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B992744C-B242-4E5A-87EA-76B22A29BA9A}" type="presOf" srcId="{CE1D56AD-AC60-46E2-819C-103597262F4D}" destId="{29D3D54D-741B-4E9B-8C81-202E2FCBFCFD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dirty="0"/>
            <a:t>Para iniciar una presentación, vaya a la pestaña Presentación con diapositivas y seleccione Desde el principio.</a:t>
          </a:r>
          <a:endParaRPr lang="es-ES" sz="1100" kern="1200" dirty="0"/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sz="1100" kern="120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/>
            <a:t>Durante la presentación, puede ver las notas del orador en el monitor, pero estas no son visibles para el público. </a:t>
          </a:r>
          <a:endParaRPr lang="es-ES" sz="1100" kern="1200" dirty="0"/>
        </a:p>
      </dsp:txBody>
      <dsp:txXfrm>
        <a:off x="4338044" y="975382"/>
        <a:ext cx="1778194" cy="1348238"/>
      </dsp:txXfrm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El Panel de notas es un cuadro que aparece debajo de cada diapositiva. Púlselo para agregar notas.</a:t>
          </a:r>
        </a:p>
      </dsp:txBody>
      <dsp:txXfrm>
        <a:off x="6418443" y="975382"/>
        <a:ext cx="1778194" cy="1348238"/>
      </dsp:txXfrm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Si no ve el panel de notas o está minimizado por completo, haga clic en Notas en la barra de tareas, situada en la parte inferior de la ventana de PowerPoint.</a:t>
          </a:r>
        </a:p>
      </dsp:txBody>
      <dsp:txXfrm>
        <a:off x="8498843" y="975382"/>
        <a:ext cx="1778194" cy="134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Comparando grupos de géneros con números 1, Country es el género menos bailable siendo </a:t>
            </a:r>
            <a:r>
              <a:rPr lang="es-ES" dirty="0" err="1"/>
              <a:t>Trap</a:t>
            </a:r>
            <a:r>
              <a:rPr lang="es-ES" dirty="0"/>
              <a:t> el más bailable de todos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19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2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1DF3B-6F42-4E63-A900-B8E6B7F8CB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75FBE4-8186-4303-A080-21D448683765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0A638-A3B2-4406-A548-3EE7E6052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09DAE8-9F65-46F8-9DB3-04DFDEF84191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41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6D641-F702-4F53-860C-C8DE4BB74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56EB77B-BB04-49FD-B87E-520F6C1B18BB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134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58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16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711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038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09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698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72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550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22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77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1.xml"/><Relationship Id="rId3" Type="http://schemas.openxmlformats.org/officeDocument/2006/relationships/slide" Target="slide26.xml"/><Relationship Id="rId7" Type="http://schemas.openxmlformats.org/officeDocument/2006/relationships/slide" Target="slide45.xml"/><Relationship Id="rId12" Type="http://schemas.openxmlformats.org/officeDocument/2006/relationships/slide" Target="slide50.xml"/><Relationship Id="rId2" Type="http://schemas.openxmlformats.org/officeDocument/2006/relationships/notesSlide" Target="../notesSlides/notesSlide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slide" Target="slide47.xml"/><Relationship Id="rId5" Type="http://schemas.openxmlformats.org/officeDocument/2006/relationships/slide" Target="slide43.xml"/><Relationship Id="rId1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2.xml"/><Relationship Id="rId9" Type="http://schemas.openxmlformats.org/officeDocument/2006/relationships/slide" Target="slide49.xml"/><Relationship Id="rId1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lw95LZKX3GeMIYmPErZQ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es.wikipedia.org/wiki/Billboard_200" TargetMode="External"/><Relationship Id="rId12" Type="http://schemas.openxmlformats.org/officeDocument/2006/relationships/hyperlink" Target="https://es.wikipedia.org/wiki/Billboard_Hot_10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Estados_Unidos" TargetMode="External"/><Relationship Id="rId11" Type="http://schemas.openxmlformats.org/officeDocument/2006/relationships/hyperlink" Target="https://es.wikipedia.org/wiki/Ricky_Nelson" TargetMode="External"/><Relationship Id="rId5" Type="http://schemas.openxmlformats.org/officeDocument/2006/relationships/hyperlink" Target="https://es.wikipedia.org/wiki/Sencillo" TargetMode="External"/><Relationship Id="rId10" Type="http://schemas.openxmlformats.org/officeDocument/2006/relationships/hyperlink" Target="https://es.wikipedia.org/wiki/Canci%C3%B3n" TargetMode="External"/><Relationship Id="rId4" Type="http://schemas.openxmlformats.org/officeDocument/2006/relationships/hyperlink" Target="https://es.wikipedia.org/wiki/Lista_de_%C3%A9xitos_musicales" TargetMode="External"/><Relationship Id="rId9" Type="http://schemas.openxmlformats.org/officeDocument/2006/relationships/hyperlink" Target="https://es.wikipedia.org/wiki/Inter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the-beatles-20/" TargetMode="Externa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.spotify.com/intl-es/track/5lw95LZKX3GeMIYmPErZQ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DE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6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ctr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18" y="2208501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8C648777-F233-2465-5DD1-D03B1F5AFC7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521600" cy="3711600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4668E9CE-B516-DD9C-2B15-9CE54C83639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32F7CFF9-2321-B8FC-26E0-4F7B49918E4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ctr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90883003-52BB-D2FB-7658-ED61B8294CFE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C0B979E0-1A74-99EC-99A6-D7A14615922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86B9A91F-ED0A-855B-93D2-5713D9DD8E2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8C1080B-0F2A-2795-056C-CE5F17E2919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590E52B0-08F5-7B11-79BD-C6ADDC9B864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165D8E5-4374-D323-9504-4C4C95A8F22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DC4FB09F-40D1-CFF8-267C-E0298C868B3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E422CE3-AF70-B39A-0CC0-FF977391950D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6" action="ppaction://hlinksldjump"/>
            <a:extLst>
              <a:ext uri="{FF2B5EF4-FFF2-40B4-BE49-F238E27FC236}">
                <a16:creationId xmlns:a16="http://schemas.microsoft.com/office/drawing/2014/main" id="{73CF0543-2168-6C83-D382-31D23C3F0CA6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9" y="1194229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FBC954-AEF9-2EE6-8931-234680C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270107"/>
            <a:ext cx="5709599" cy="3944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26301-F591-1CB2-3C71-F2A3B3E7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88" y="1249835"/>
            <a:ext cx="4731437" cy="39427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D01EB6-A692-B685-A41E-3919D24F5DE7}"/>
              </a:ext>
            </a:extLst>
          </p:cNvPr>
          <p:cNvSpPr txBox="1"/>
          <p:nvPr/>
        </p:nvSpPr>
        <p:spPr>
          <a:xfrm>
            <a:off x="603331" y="5434004"/>
            <a:ext cx="10106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Comparando grupos de géneros con números 1, Country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</p:txBody>
      </p:sp>
      <p:sp>
        <p:nvSpPr>
          <p:cNvPr id="15" name="Título 8">
            <a:extLst>
              <a:ext uri="{FF2B5EF4-FFF2-40B4-BE49-F238E27FC236}">
                <a16:creationId xmlns:a16="http://schemas.microsoft.com/office/drawing/2014/main" id="{787823A0-F356-89CB-BF6E-DD83917ADA95}"/>
              </a:ext>
            </a:extLst>
          </p:cNvPr>
          <p:cNvSpPr txBox="1">
            <a:spLocks/>
          </p:cNvSpPr>
          <p:nvPr/>
        </p:nvSpPr>
        <p:spPr>
          <a:xfrm>
            <a:off x="838200" y="207549"/>
            <a:ext cx="10515600" cy="9866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99529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</a:t>
            </a: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2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9901" y="693738"/>
            <a:ext cx="3522980" cy="5446712"/>
          </a:xfrm>
        </p:spPr>
        <p:txBody>
          <a:bodyPr rtlCol="0">
            <a:normAutofit/>
          </a:bodyPr>
          <a:lstStyle/>
          <a:p>
            <a:pPr lvl="1" indent="0"/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0"/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</a:p>
          <a:p>
            <a:pPr lvl="1" indent="0"/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2" y="239031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INDICES DE GRAFICAS y conclusiones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81067" y="2150381"/>
            <a:ext cx="6230411" cy="3390900"/>
          </a:xfrm>
        </p:spPr>
        <p:txBody>
          <a:bodyPr rtlCol="0">
            <a:normAutofit fontScale="92500" lnSpcReduction="20000"/>
          </a:bodyPr>
          <a:lstStyle/>
          <a:p>
            <a:pPr algn="l" fontAlgn="base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aparecen los enlaces a las gráficas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hlinkClick r:id="rId3" action="ppaction://hlinksldjump"/>
              </a:rPr>
              <a:t>Indice</a:t>
            </a:r>
            <a:r>
              <a:rPr lang="es-ES" sz="2000" dirty="0">
                <a:hlinkClick r:id="rId3" action="ppaction://hlinksldjump"/>
              </a:rPr>
              <a:t> de gráficas por género musical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géneros2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el enlace a las conclusiones finales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gráficas género musical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</a:t>
            </a:r>
          </a:p>
          <a:p>
            <a:pPr algn="l" fontAlgn="base"/>
            <a:endParaRPr lang="es-ES" sz="20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1AD94C-59D3-182F-7265-D7187F7A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0209" y="171069"/>
            <a:ext cx="4520242" cy="3710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0EE191-E4B0-D0F3-DD0D-CD0A6BE9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950812" y="2677062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 2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EC5535F9-DB15-409A-BCC6-52A919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15" descr="Gráfico de barras ">
            <a:extLst>
              <a:ext uri="{FF2B5EF4-FFF2-40B4-BE49-F238E27FC236}">
                <a16:creationId xmlns:a16="http://schemas.microsoft.com/office/drawing/2014/main" id="{5274D981-B49C-4389-A6CB-924B3F0158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57495"/>
              </p:ext>
            </p:extLst>
          </p:nvPr>
        </p:nvGraphicFramePr>
        <p:xfrm>
          <a:off x="1371600" y="2603500"/>
          <a:ext cx="10190163" cy="34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D7ADA-DC72-44AB-A59D-90B6D15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44D3FB8B-8AD3-4B8F-945C-BD144883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628537"/>
              </p:ext>
            </p:extLst>
          </p:nvPr>
        </p:nvGraphicFramePr>
        <p:xfrm>
          <a:off x="1320800" y="2865438"/>
          <a:ext cx="10240960" cy="270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92">
                  <a:extLst>
                    <a:ext uri="{9D8B030D-6E8A-4147-A177-3AD203B41FA5}">
                      <a16:colId xmlns:a16="http://schemas.microsoft.com/office/drawing/2014/main" val="2650480359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709022653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24765217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3855221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2206530427"/>
                    </a:ext>
                  </a:extLst>
                </a:gridCol>
              </a:tblGrid>
              <a:tr h="541731">
                <a:tc>
                  <a:txBody>
                    <a:bodyPr/>
                    <a:lstStyle/>
                    <a:p>
                      <a:pPr algn="ctr" rtl="0"/>
                      <a:endParaRPr lang="es-ES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1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3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4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3477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Artículo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2614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620150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1933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60145"/>
                  </a:ext>
                </a:extLst>
              </a:tr>
            </a:tbl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F78BF-EED7-4AC2-968A-8644D622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La mejor manera de empezar es dejar de hablar y comenzar a actuar.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s-ES"/>
              <a:t>Walt Disney</a:t>
            </a:r>
          </a:p>
        </p:txBody>
      </p:sp>
      <p:pic>
        <p:nvPicPr>
          <p:cNvPr id="14" name="Marcador de posición de imagen 13" descr="Un primer plano de un violinista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1" name="Marcador de fecha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pic>
        <p:nvPicPr>
          <p:cNvPr id="55" name="Marcador de posición de imagen 54" descr="Una persona sonriendo a la cámara">
            <a:extLst>
              <a:ext uri="{FF2B5EF4-FFF2-40B4-BE49-F238E27FC236}">
                <a16:creationId xmlns:a16="http://schemas.microsoft.com/office/drawing/2014/main" id="{0E5C6F58-2AD4-4892-9B04-3BFAC5CEA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13" y="1819656"/>
            <a:ext cx="2282932" cy="2282932"/>
          </a:xfrm>
        </p:spPr>
      </p:pic>
      <p:pic>
        <p:nvPicPr>
          <p:cNvPr id="39" name="Marcador de posición de imagen 38" descr="Una persona sonriendo para la cámara en la oficina">
            <a:extLst>
              <a:ext uri="{FF2B5EF4-FFF2-40B4-BE49-F238E27FC236}">
                <a16:creationId xmlns:a16="http://schemas.microsoft.com/office/drawing/2014/main" id="{BF46F0F4-0C90-4C85-A0A9-A4B1E4D75A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819656"/>
            <a:ext cx="2282932" cy="2282932"/>
          </a:xfrm>
        </p:spPr>
      </p:pic>
      <p:pic>
        <p:nvPicPr>
          <p:cNvPr id="41" name="Marcador de posición de imagen 40" descr="Una persona sonriendo para la cámara en la oficina">
            <a:extLst>
              <a:ext uri="{FF2B5EF4-FFF2-40B4-BE49-F238E27FC236}">
                <a16:creationId xmlns:a16="http://schemas.microsoft.com/office/drawing/2014/main" id="{868BC0BC-25FE-4B51-9E04-D097D34B2E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928" y="1819656"/>
            <a:ext cx="2282932" cy="2282932"/>
          </a:xfrm>
        </p:spPr>
      </p:pic>
      <p:pic>
        <p:nvPicPr>
          <p:cNvPr id="57" name="Marcador de posición de imagen 56" descr="Una persona sonriendo para la cámara en la oficina">
            <a:extLst>
              <a:ext uri="{FF2B5EF4-FFF2-40B4-BE49-F238E27FC236}">
                <a16:creationId xmlns:a16="http://schemas.microsoft.com/office/drawing/2014/main" id="{5E87E414-B261-4885-B6EF-3C0761238F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112" y="1819656"/>
            <a:ext cx="2282932" cy="2282932"/>
          </a:xfr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522E387-1530-4794-9487-2FB24AFFD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06C01CB0-5757-463B-9D47-3F8CA427DA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69F3136F-4592-4535-9658-790F97780F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escala de tiempo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3A6F8-52D4-4DE7-8CC0-08DC662C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6" descr="Smart Art de escala de tiempo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4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9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646</TotalTime>
  <Words>5476</Words>
  <Application>Microsoft Office PowerPoint</Application>
  <PresentationFormat>Panorámica</PresentationFormat>
  <Paragraphs>701</Paragraphs>
  <Slides>53</Slides>
  <Notes>44</Notes>
  <HiddenSlides>20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Inter</vt:lpstr>
      <vt:lpstr>Segoe WPC</vt:lpstr>
      <vt:lpstr>Symbol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1962</vt:lpstr>
      <vt:lpstr>Presentación de PowerPoint</vt:lpstr>
      <vt:lpstr>Bailabilidad Enero 1958 Diciembre 1962</vt:lpstr>
      <vt:lpstr>Pop vs rap</vt:lpstr>
      <vt:lpstr>Correlacion bailibilidad y géneros musicales</vt:lpstr>
      <vt:lpstr>Conclusiones sobre el índice de bailabilidad </vt:lpstr>
      <vt:lpstr>curiosidades</vt:lpstr>
      <vt:lpstr>Gracias</vt:lpstr>
      <vt:lpstr>INDICES DE GRAFICAS y conclusiones</vt:lpstr>
      <vt:lpstr>contenido</vt:lpstr>
      <vt:lpstr>Contenido 2</vt:lpstr>
      <vt:lpstr>gráfico</vt:lpstr>
      <vt:lpstr>tabla</vt:lpstr>
      <vt:lpstr>La mejor manera de empezar es dejar de hablar y comenzar a actuar.</vt:lpstr>
      <vt:lpstr>equipo</vt:lpstr>
      <vt:lpstr>escala de tiempo</vt:lpstr>
      <vt:lpstr>Bailabilidad Enero 1963 Diciembre 1967</vt:lpstr>
      <vt:lpstr>Bailabilidad Enero 1968 Diciembre 1972</vt:lpstr>
      <vt:lpstr>Bailabilidad Enero 1973 Diciembre 1977</vt:lpstr>
      <vt:lpstr>Bailabilidad Enero 1978 Diciembre 1982</vt:lpstr>
      <vt:lpstr>Bailabilidad Enero 1983 Diciembre 1987</vt:lpstr>
      <vt:lpstr>Bailabilidad Enero 1988 Diciembre 1992</vt:lpstr>
      <vt:lpstr>Bailabilidad Enero 1993 Diciembre 1997</vt:lpstr>
      <vt:lpstr>Bailabilidad Enero 1998 Diciembre 2002</vt:lpstr>
      <vt:lpstr>Bailabilidad Enero 2003 Diciembre 2007</vt:lpstr>
      <vt:lpstr>Bailabilidad Enero 2008 Diciembre 2012</vt:lpstr>
      <vt:lpstr>Bailabilidad Enero 2013 Diciembre 2017</vt:lpstr>
      <vt:lpstr>Bailabilidad Enero 2018 Diciembre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12</cp:revision>
  <dcterms:created xsi:type="dcterms:W3CDTF">2024-01-09T16:57:33Z</dcterms:created>
  <dcterms:modified xsi:type="dcterms:W3CDTF">2024-01-10T18:55:21Z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